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42" r:id="rId3"/>
    <p:sldId id="470" r:id="rId4"/>
    <p:sldId id="471" r:id="rId5"/>
    <p:sldId id="485" r:id="rId6"/>
    <p:sldId id="487" r:id="rId7"/>
    <p:sldId id="472" r:id="rId8"/>
    <p:sldId id="479" r:id="rId9"/>
    <p:sldId id="556" r:id="rId10"/>
    <p:sldId id="316" r:id="rId11"/>
    <p:sldId id="569" r:id="rId12"/>
    <p:sldId id="579" r:id="rId13"/>
    <p:sldId id="58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4E70F4-51B9-4CFD-9735-74192AE7D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A8B3F99-D339-44F8-A8AE-37A58846CA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E92D3F-7EEC-4487-9195-BEAB5F6AF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D4A282-0070-4B48-84EB-6F380A768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F5D9CF-CEF6-4C40-910E-E5CE48F81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79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BAB978-898E-4104-AC45-1E4E70392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9BC033-B673-40BD-AE08-3960D3582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2328C2-C161-402B-8606-0B5D54CE9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9073D6-23BD-459A-A090-DB342F9DB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7383BA-A7FE-4168-B107-8857F6E36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7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ABF3865-C029-4AB7-B612-DBB901F1F0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36426A-9DD9-4EB5-AB91-072D18ECC2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D69142-0805-46F4-A893-227735FF1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AD9444-59A1-4BE5-8D85-8BB4B3651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64D4A5-7FF7-46C5-A918-C8A65A86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0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D5A63-EA1A-4E15-BA55-820AB5791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1BB07C-017A-4162-9F7E-2D84F1D76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84C04F-BD96-4487-9776-4B1604A15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8AC49-A0BA-40BB-82A5-295F1D411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5F9FAE-99DD-4E88-B664-4867D8C4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94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978CE-2A18-4C20-A93D-03A9A53E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AACEC1-0756-4F9E-9964-310E7B4C0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885A84-5058-455C-9103-3C3698457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B1ADD7-DE78-41FD-9957-EFF1E42DC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31A682-1D76-4A92-B111-DFA0F2C33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4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EE289A-05DD-46F5-AD21-1E308318F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E8D539-7DA8-4AA5-92C4-92CEAE743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172F78-C798-4B38-A229-50CB65D0B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F3E7D8-6760-4E66-ACA6-7112523A5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FD4AD6-7481-457A-A5C4-B3CB47506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58F832-881C-48E4-B6CF-8CD53AED5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429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6B26B9-1959-423C-9E7F-1A8074CE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AF43E9-6757-454C-8887-4CECDF51A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F29BCB-3D98-4010-A10B-22DD1FD3A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89AE91-9DFE-47D4-AA02-9DC5ECBD7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C313D48-E601-4BE1-9834-1C5D622266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2CC4E69-4D8C-418F-AD83-20BBBB9A8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9D1E83-A303-453A-AD34-4EC4EA2A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C5EDE78-B82D-41C8-810C-ED15D9B8F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44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1FB70-39A6-4154-84A4-72BAE10F4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BFBAC3-6381-44C5-8BF7-1A79DE765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F4EF3DB-EBDF-4920-B6EF-7A10BCFA0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1F0B50-BD80-49C9-9D72-2FF66BB53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7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00EFD84-1273-4787-835E-626C00B50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A3F4A8C-C179-4642-A993-23B6331DD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E5A993-FDD4-429C-8C80-6FDF070AC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81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22C92-60B7-40F5-B68B-BECA1B22F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05487A-05A9-46F6-89CE-C7079F038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41A3D0-E5A2-4302-9AAD-FDC40893F9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1E5A2C-2939-4866-9CA7-C9FC3F750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8B3043-17FF-45C3-9AAA-8B7B3DABE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25EDFC-1042-43F8-A436-94384E6A5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17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297AB0-F134-4FBB-8A43-62B9936B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26DD08-D35A-4EDA-BAF9-A5C48B0E89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BFC43A-D15E-4106-8F1E-40B817D24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27F326-2B87-49CB-97A3-1BB99820C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6BC0EF-A3E8-4105-B923-37811141F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9C993E-EA74-49DB-9E3D-3D1AB78F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85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4C333-24E2-49F4-AD68-0E9FA84FF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55D24F-1610-4C75-ABDF-C8D7FB667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355052-E5C5-4201-95D0-C2AD78D76F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7D625-1621-4B3D-8045-C1806EE2FDE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B195C0-9695-4ABC-8F0F-32B3B93BA5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2A930A-08EC-43D3-AE0B-8C6C82861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BBB30-CC93-4A01-BA2A-2E7D95669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0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928670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000768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847528" y="4278807"/>
            <a:ext cx="8352928" cy="81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0955" algn="ctr">
              <a:lnSpc>
                <a:spcPct val="98000"/>
              </a:lnSpc>
              <a:spcBef>
                <a:spcPts val="5"/>
              </a:spcBef>
            </a:pPr>
            <a:r>
              <a:rPr lang="ru-RU" sz="2400" b="1" dirty="0"/>
              <a:t>Лекция №1  </a:t>
            </a:r>
            <a:r>
              <a:rPr lang="en-US" sz="2400" b="1" dirty="0"/>
              <a:t>“</a:t>
            </a:r>
            <a:r>
              <a:rPr lang="ru-RU" sz="2400" b="1" i="1" kern="1800" dirty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Статья 6 БК РФ. Понятия и термины, применяемые в Бюджетном кодексе</a:t>
            </a:r>
            <a:r>
              <a:rPr lang="en-US" sz="2400" b="1" dirty="0"/>
              <a:t>”</a:t>
            </a:r>
            <a:endParaRPr lang="ru-RU" sz="2400" b="1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66844" y="6072207"/>
            <a:ext cx="87154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Преподаватель Завьялова Ольга Сергеевна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latin typeface="Arial" pitchFamily="34" charset="0"/>
            </a:endParaRPr>
          </a:p>
        </p:txBody>
      </p:sp>
      <p:sp>
        <p:nvSpPr>
          <p:cNvPr id="2" name="AutoShape 2" descr="Лого МАУ">
            <a:extLst>
              <a:ext uri="{FF2B5EF4-FFF2-40B4-BE49-F238E27FC236}">
                <a16:creationId xmlns:a16="http://schemas.microsoft.com/office/drawing/2014/main" id="{A11019C2-15A3-4D59-9F6E-FDFFB0F208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22597" y="2996407"/>
            <a:ext cx="133614" cy="13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Лого МАУ">
            <a:extLst>
              <a:ext uri="{FF2B5EF4-FFF2-40B4-BE49-F238E27FC236}">
                <a16:creationId xmlns:a16="http://schemas.microsoft.com/office/drawing/2014/main" id="{412A26B8-D23E-44A9-9025-2FF9B28D3B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МАУ">
            <a:extLst>
              <a:ext uri="{FF2B5EF4-FFF2-40B4-BE49-F238E27FC236}">
                <a16:creationId xmlns:a16="http://schemas.microsoft.com/office/drawing/2014/main" id="{68A2EAF7-1976-44A8-9937-C6D30C8705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E8D3A4-D479-432E-952D-10A1629B2551}"/>
              </a:ext>
            </a:extLst>
          </p:cNvPr>
          <p:cNvSpPr txBox="1"/>
          <p:nvPr/>
        </p:nvSpPr>
        <p:spPr>
          <a:xfrm>
            <a:off x="3863752" y="257414"/>
            <a:ext cx="7704856" cy="412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spcAft>
                <a:spcPts val="600"/>
              </a:spcAft>
            </a:pPr>
            <a:r>
              <a:rPr lang="ru-RU" b="1" kern="1800" dirty="0">
                <a:solidFill>
                  <a:srgbClr val="0A0A0A"/>
                </a:solidFill>
                <a:latin typeface="Merriweather" panose="020B0604020202020204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Мурманский Арктический Университет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47341400-906D-4D16-AB9C-0C14EFF2A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1142358"/>
            <a:ext cx="4008410" cy="288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8579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1052737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2" name="Овал 11"/>
          <p:cNvSpPr/>
          <p:nvPr/>
        </p:nvSpPr>
        <p:spPr>
          <a:xfrm>
            <a:off x="10056440" y="0"/>
            <a:ext cx="611560" cy="404664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25</a:t>
            </a: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8079DD4A-2B14-4BA9-8D9E-2A2FD0B2F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4946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19B0EA-1ECC-4D24-9ABF-2BE686EFF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55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135561" y="923902"/>
            <a:ext cx="8208911" cy="48874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получатель средств из бюджета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юридическое лицо (не являющееся участником бюджетного процесса, бюджетным и автономным учреждением), индивидуальный предприниматель, физическое лицо - производитель товаров, работ, услуг, получающие средства из бюджета на основании государственного (муниципального) контракта на поставку товаров, выполнение работ, оказание услуг, договора (соглашения) о предоставлении субсидии, договора о предоставлении бюджетных инвестиций, а также юридическое лицо, которому в случаях, установленных федеральным законом, открываются счета в Федеральном казначействе в соответствии с настоящим Кодексом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234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135561" y="923902"/>
            <a:ext cx="8208911" cy="48874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обоснование бюджетных ассигнований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документ, характеризующий бюджетные ассигнования в очередном финансовом году (очередном финансовом году и плановом периоде);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лимит бюджетных обязательств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объем прав в денежном выражении на принятие казенным учреждением бюджетных обязательств и (или) их исполнение в текущем финансовом году (текущем финансовом году и плановом периоде);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12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135561" y="923902"/>
            <a:ext cx="8208911" cy="48874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текущий финансовый год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очередной финансовый год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год, следующий за текущим финансовым годом;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6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1767638" y="1051556"/>
            <a:ext cx="8360810" cy="51857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Бюджет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Консолидированный бюджет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13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1740023" y="951946"/>
            <a:ext cx="8532441" cy="42052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Бюджетная система Российской Федерации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основанная на экономических отношениях и государственном устройстве Российской Федерации, регулируемая законодательством Российской Федерации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совокупность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федерального бюджета, бюджетов субъектов Российской Федерации, местных бюджетов и бюджетов государственных внебюджетных фондов;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55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279576" y="1268764"/>
            <a:ext cx="7920880" cy="50405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Доходы бюджета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поступающие в бюджет денежные средства, за исключением средств, являющихся в соответствии с настоящим Кодексом источниками финансирования дефицита бюджета;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Расходы бюджета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01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3C755B5-15EB-4E5D-8156-6EB5E71D113B}"/>
              </a:ext>
            </a:extLst>
          </p:cNvPr>
          <p:cNvSpPr/>
          <p:nvPr/>
        </p:nvSpPr>
        <p:spPr>
          <a:xfrm>
            <a:off x="1957288" y="1066125"/>
            <a:ext cx="8280920" cy="515779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дефицит бюджета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превышение расходов бюджета над его доходами;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профицит бюджета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превышение доходов бюджета над его расходами;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55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1991544" y="935498"/>
            <a:ext cx="8136904" cy="515779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Бюджетный процесс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53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279576" y="908722"/>
            <a:ext cx="7776864" cy="43924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бюджетная роспись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настоящим Кодексом в целях исполнения бюджета по расходам (источникам финансирования дефицита бюджета);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52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135561" y="923901"/>
            <a:ext cx="8208911" cy="53642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государственный (муниципальный) внутренний долг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долговые обязательства публично-правового образования, возникающие в валюте Российской Федерации;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государственный (муниципальный) внешний долг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долговые обязательства публично-правового образования, возникающие в иностранной валюте;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190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1" y="764704"/>
            <a:ext cx="9144001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1524000" y="6525344"/>
            <a:ext cx="9144000" cy="0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 9"/>
          <p:cNvSpPr/>
          <p:nvPr/>
        </p:nvSpPr>
        <p:spPr>
          <a:xfrm>
            <a:off x="2423592" y="76470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A4DFBF9-5EAE-4F04-ACB5-013B6502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40" y="113594"/>
            <a:ext cx="813552" cy="5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479A702-1270-422B-AC30-3CDD1D58D28D}"/>
              </a:ext>
            </a:extLst>
          </p:cNvPr>
          <p:cNvSpPr/>
          <p:nvPr/>
        </p:nvSpPr>
        <p:spPr>
          <a:xfrm>
            <a:off x="2135561" y="923902"/>
            <a:ext cx="8208911" cy="48874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межбюджетные отношения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межбюджетные трансферты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881B8E6E-E29B-4C36-9EAB-8306A2371671}"/>
              </a:ext>
            </a:extLst>
          </p:cNvPr>
          <p:cNvSpPr/>
          <p:nvPr/>
        </p:nvSpPr>
        <p:spPr>
          <a:xfrm>
            <a:off x="9896419" y="40198"/>
            <a:ext cx="683581" cy="4873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fld id="{EAE1A952-1183-40D3-866F-F7A88D6C5395}" type="slidenum">
              <a:rPr lang="ru-RU" b="1">
                <a:solidFill>
                  <a:schemeClr val="bg1"/>
                </a:solidFill>
              </a:rPr>
              <a:pPr algn="ctr" eaLnBrk="1" hangingPunct="1">
                <a:defRPr/>
              </a:pPr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928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538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Merriweather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</cp:revision>
  <dcterms:created xsi:type="dcterms:W3CDTF">2024-04-10T15:28:19Z</dcterms:created>
  <dcterms:modified xsi:type="dcterms:W3CDTF">2024-04-10T15:39:01Z</dcterms:modified>
</cp:coreProperties>
</file>